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319" r:id="rId3"/>
    <p:sldId id="257" r:id="rId4"/>
    <p:sldId id="259" r:id="rId5"/>
    <p:sldId id="260" r:id="rId6"/>
    <p:sldId id="261" r:id="rId7"/>
    <p:sldId id="310" r:id="rId8"/>
    <p:sldId id="312" r:id="rId9"/>
    <p:sldId id="315" r:id="rId10"/>
    <p:sldId id="313" r:id="rId11"/>
    <p:sldId id="314" r:id="rId12"/>
    <p:sldId id="323" r:id="rId13"/>
    <p:sldId id="311" r:id="rId14"/>
    <p:sldId id="325" r:id="rId15"/>
    <p:sldId id="322" r:id="rId16"/>
    <p:sldId id="265" r:id="rId17"/>
    <p:sldId id="324" r:id="rId18"/>
    <p:sldId id="264" r:id="rId19"/>
    <p:sldId id="269" r:id="rId20"/>
    <p:sldId id="272" r:id="rId21"/>
    <p:sldId id="274" r:id="rId22"/>
    <p:sldId id="273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289" r:id="rId37"/>
    <p:sldId id="276" r:id="rId38"/>
    <p:sldId id="278" r:id="rId39"/>
    <p:sldId id="277" r:id="rId40"/>
    <p:sldId id="279" r:id="rId41"/>
    <p:sldId id="316" r:id="rId42"/>
    <p:sldId id="280" r:id="rId43"/>
    <p:sldId id="320" r:id="rId44"/>
    <p:sldId id="317" r:id="rId45"/>
    <p:sldId id="318" r:id="rId46"/>
    <p:sldId id="281" r:id="rId47"/>
    <p:sldId id="275" r:id="rId48"/>
    <p:sldId id="282" r:id="rId49"/>
    <p:sldId id="309" r:id="rId50"/>
    <p:sldId id="283" r:id="rId51"/>
    <p:sldId id="284" r:id="rId52"/>
    <p:sldId id="285" r:id="rId53"/>
    <p:sldId id="287" r:id="rId54"/>
    <p:sldId id="321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7"/>
    <p:restoredTop sz="92931"/>
  </p:normalViewPr>
  <p:slideViewPr>
    <p:cSldViewPr snapToGrid="0">
      <p:cViewPr varScale="1">
        <p:scale>
          <a:sx n="92" d="100"/>
          <a:sy n="92" d="100"/>
        </p:scale>
        <p:origin x="195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68AF-89AA-184F-AC7F-F1F64FFC132A}" type="datetimeFigureOut">
              <a:rPr lang="en-US" smtClean="0"/>
              <a:t>6/29/19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C3787-F4BF-B349-A9F0-ADD304DA3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6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1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61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0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15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0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12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17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6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05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22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0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Get someone to come up with a blindfold and try to do </a:t>
            </a:r>
          </a:p>
        </p:txBody>
      </p:sp>
    </p:spTree>
    <p:extLst>
      <p:ext uri="{BB962C8B-B14F-4D97-AF65-F5344CB8AC3E}">
        <p14:creationId xmlns:p14="http://schemas.microsoft.com/office/powerpoint/2010/main" val="1458757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57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8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11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54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63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94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28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3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4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7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9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2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85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3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23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4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F2F7-9995-254F-98E0-3AFA096BAEE2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6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223" y="-98778"/>
            <a:ext cx="10435167" cy="695677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7186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1087844"/>
            <a:ext cx="9677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…awareness about the environment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would save lives 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err="1">
                <a:solidFill>
                  <a:schemeClr val="bg2"/>
                </a:solidFill>
                <a:latin typeface="Courier"/>
                <a:cs typeface="Courier"/>
              </a:rPr>
              <a:t>Karel</a:t>
            </a:r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 should know how to :</a:t>
            </a:r>
          </a:p>
          <a:p>
            <a:pPr algn="ctr"/>
            <a:endParaRPr lang="en-US" sz="3600" dirty="0">
              <a:solidFill>
                <a:schemeClr val="bg2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…count the steps</a:t>
            </a:r>
          </a:p>
          <a:p>
            <a:pPr algn="ctr"/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…check what’s around</a:t>
            </a:r>
          </a:p>
        </p:txBody>
      </p:sp>
    </p:spTree>
    <p:extLst>
      <p:ext uri="{BB962C8B-B14F-4D97-AF65-F5344CB8AC3E}">
        <p14:creationId xmlns:p14="http://schemas.microsoft.com/office/powerpoint/2010/main" val="354265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1087844"/>
            <a:ext cx="9677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…awareness about the environment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would save lives 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err="1">
                <a:solidFill>
                  <a:schemeClr val="bg2"/>
                </a:solidFill>
                <a:latin typeface="Courier"/>
                <a:cs typeface="Courier"/>
              </a:rPr>
              <a:t>Karel</a:t>
            </a:r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 should know how to :</a:t>
            </a:r>
          </a:p>
          <a:p>
            <a:pPr algn="ctr"/>
            <a:endParaRPr lang="en-US" sz="3600" dirty="0">
              <a:solidFill>
                <a:schemeClr val="bg2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…count the steps</a:t>
            </a:r>
          </a:p>
          <a:p>
            <a:pPr algn="ctr"/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…check what’s around</a:t>
            </a:r>
          </a:p>
          <a:p>
            <a:pPr algn="ctr"/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…adjust to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79213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3840" y="1087844"/>
            <a:ext cx="8656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But first: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Who likes dancing here?</a:t>
            </a:r>
          </a:p>
        </p:txBody>
      </p:sp>
    </p:spTree>
    <p:extLst>
      <p:ext uri="{BB962C8B-B14F-4D97-AF65-F5344CB8AC3E}">
        <p14:creationId xmlns:p14="http://schemas.microsoft.com/office/powerpoint/2010/main" val="152412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Yanar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Döner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58" y="1739433"/>
            <a:ext cx="4048102" cy="40563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3361" y="1094740"/>
            <a:ext cx="62179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stanford.karel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.*;</a:t>
            </a:r>
          </a:p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YanarDoner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//Dance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3361" y="5811053"/>
            <a:ext cx="7223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Doing it once is not real dance, what about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some more ‘loops’</a:t>
            </a:r>
          </a:p>
        </p:txBody>
      </p:sp>
    </p:spTree>
    <p:extLst>
      <p:ext uri="{BB962C8B-B14F-4D97-AF65-F5344CB8AC3E}">
        <p14:creationId xmlns:p14="http://schemas.microsoft.com/office/powerpoint/2010/main" val="63339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Yanar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Döner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586" y="3066515"/>
            <a:ext cx="3436062" cy="34430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3361" y="1094740"/>
            <a:ext cx="62179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stanford.karel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.*;</a:t>
            </a:r>
          </a:p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YanarDoner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//Dance</a:t>
            </a:r>
          </a:p>
          <a:p>
            <a:r>
              <a:rPr lang="fr-FR" b="1" dirty="0">
                <a:solidFill>
                  <a:srgbClr val="7F0055"/>
                </a:solidFill>
                <a:latin typeface="Monaco" charset="0"/>
              </a:rPr>
              <a:t>		for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fr-FR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i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=0;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i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&lt;4;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i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++) {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move();move();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move();move();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move();move();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move();move();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54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Yanar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Döner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120" y="844155"/>
            <a:ext cx="78943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stanford.karel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.*;</a:t>
            </a:r>
          </a:p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YanarDoner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endParaRPr lang="en-US" dirty="0"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//Dance</a:t>
            </a:r>
          </a:p>
          <a:p>
            <a:r>
              <a:rPr lang="fr-FR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fr-FR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fr-FR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i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=0;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i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&lt;4;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i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++) {</a:t>
            </a:r>
          </a:p>
          <a:p>
            <a:r>
              <a:rPr lang="fr-FR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fr-FR" b="1" dirty="0">
                <a:solidFill>
                  <a:srgbClr val="7F0055"/>
                </a:solidFill>
                <a:latin typeface="Monaco" charset="0"/>
              </a:rPr>
              <a:t> for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fr-FR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k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=0;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k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&lt;4;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k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++) {</a:t>
            </a:r>
          </a:p>
          <a:p>
            <a:r>
              <a:rPr lang="fr-FR" b="1" dirty="0">
                <a:solidFill>
                  <a:srgbClr val="000000"/>
                </a:solidFill>
                <a:latin typeface="Monaco" charset="0"/>
              </a:rPr>
              <a:t>				move();move();</a:t>
            </a:r>
            <a:r>
              <a:rPr lang="fr-FR" b="1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fr-FR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fr-FR" dirty="0">
                <a:solidFill>
                  <a:srgbClr val="000000"/>
                </a:solidFill>
                <a:latin typeface="Monaco" charset="0"/>
              </a:rPr>
              <a:t> }</a:t>
            </a:r>
            <a:endParaRPr lang="fr-FR" b="1" dirty="0">
              <a:solidFill>
                <a:srgbClr val="000000"/>
              </a:solidFill>
              <a:latin typeface="Monaco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fr-FR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fr-FR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794" y="3244931"/>
            <a:ext cx="3436062" cy="34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78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Understanding for loops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81939" y="1047866"/>
            <a:ext cx="8580120" cy="872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000" dirty="0">
                <a:latin typeface="Courier"/>
                <a:cs typeface="Courier"/>
              </a:rPr>
              <a:t>for(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 = 3;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 &gt; 0;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--) {</a:t>
            </a:r>
          </a:p>
          <a:p>
            <a:pPr>
              <a:lnSpc>
                <a:spcPct val="83000"/>
              </a:lnSpc>
            </a:pPr>
            <a:r>
              <a:rPr lang="en-US" sz="2000" dirty="0">
                <a:latin typeface="Courier"/>
                <a:cs typeface="Courier"/>
              </a:rPr>
              <a:t>     dance();</a:t>
            </a:r>
          </a:p>
          <a:p>
            <a:pPr>
              <a:lnSpc>
                <a:spcPct val="83000"/>
              </a:lnSpc>
            </a:pPr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2240373" y="2413511"/>
            <a:ext cx="62025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Initialization: 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 = 3;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2240372" y="3358391"/>
            <a:ext cx="62025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Condition check: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 &gt; 0;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2240371" y="4288031"/>
            <a:ext cx="62025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latin typeface="Courier"/>
                <a:cs typeface="Courier"/>
              </a:rPr>
              <a:t>The loop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2240371" y="5217671"/>
            <a:ext cx="62025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Update/decrement: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--</a:t>
            </a:r>
            <a:endParaRPr lang="en-US" sz="2000" dirty="0"/>
          </a:p>
        </p:txBody>
      </p:sp>
      <p:sp>
        <p:nvSpPr>
          <p:cNvPr id="10" name="Curved Right Arrow 9"/>
          <p:cNvSpPr/>
          <p:nvPr/>
        </p:nvSpPr>
        <p:spPr>
          <a:xfrm flipV="1">
            <a:off x="655320" y="3134690"/>
            <a:ext cx="1188720" cy="2306681"/>
          </a:xfrm>
          <a:prstGeom prst="curvedRightArrow">
            <a:avLst>
              <a:gd name="adj1" fmla="val 25000"/>
              <a:gd name="adj2" fmla="val 75161"/>
              <a:gd name="adj3" fmla="val 2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OynamaSikidimRemix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41046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7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  <p:bldP spid="7" grpId="0"/>
      <p:bldP spid="8" grpId="0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592580" y="3059904"/>
            <a:ext cx="5859779" cy="116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400" dirty="0">
                <a:latin typeface="Courier"/>
                <a:cs typeface="Courier"/>
              </a:rPr>
              <a:t>for(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i</a:t>
            </a:r>
            <a:r>
              <a:rPr lang="en-US" sz="2400" dirty="0">
                <a:latin typeface="Courier"/>
                <a:cs typeface="Courier"/>
              </a:rPr>
              <a:t> = 0; </a:t>
            </a:r>
            <a:r>
              <a:rPr lang="en-US" sz="2400" dirty="0" err="1">
                <a:latin typeface="Courier"/>
                <a:cs typeface="Courier"/>
              </a:rPr>
              <a:t>i</a:t>
            </a:r>
            <a:r>
              <a:rPr lang="en-US" sz="2400" dirty="0">
                <a:latin typeface="Courier"/>
                <a:cs typeface="Courier"/>
              </a:rPr>
              <a:t> &lt; 4; </a:t>
            </a:r>
            <a:r>
              <a:rPr lang="en-US" sz="2400" dirty="0" err="1">
                <a:latin typeface="Courier"/>
                <a:cs typeface="Courier"/>
              </a:rPr>
              <a:t>i</a:t>
            </a:r>
            <a:r>
              <a:rPr lang="en-US" sz="24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400" dirty="0">
                <a:latin typeface="Courier"/>
                <a:cs typeface="Courier"/>
              </a:rPr>
              <a:t>     dance();</a:t>
            </a:r>
          </a:p>
          <a:p>
            <a:pPr>
              <a:lnSpc>
                <a:spcPct val="83000"/>
              </a:lnSpc>
            </a:pPr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Understanding for loops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81940" y="1533699"/>
            <a:ext cx="8580120" cy="872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000" dirty="0">
                <a:latin typeface="Courier"/>
                <a:cs typeface="Courier"/>
              </a:rPr>
              <a:t>for(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 = 3;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 &gt; 0;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--) {</a:t>
            </a:r>
          </a:p>
          <a:p>
            <a:pPr>
              <a:lnSpc>
                <a:spcPct val="83000"/>
              </a:lnSpc>
            </a:pPr>
            <a:r>
              <a:rPr lang="en-US" sz="2000" dirty="0">
                <a:latin typeface="Courier"/>
                <a:cs typeface="Courier"/>
              </a:rPr>
              <a:t>     dance();</a:t>
            </a:r>
          </a:p>
          <a:p>
            <a:pPr>
              <a:lnSpc>
                <a:spcPct val="83000"/>
              </a:lnSpc>
            </a:pPr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69920" y="4962285"/>
            <a:ext cx="5318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You can stick to the example until we talk about </a:t>
            </a:r>
            <a:r>
              <a:rPr lang="en-US" sz="3200" b="1" dirty="0" err="1">
                <a:solidFill>
                  <a:srgbClr val="002060"/>
                </a:solidFill>
              </a:rPr>
              <a:t>int</a:t>
            </a:r>
            <a:r>
              <a:rPr lang="en-US" sz="3200" b="1" dirty="0">
                <a:solidFill>
                  <a:srgbClr val="002060"/>
                </a:solidFill>
              </a:rPr>
              <a:t> and ++</a:t>
            </a:r>
          </a:p>
        </p:txBody>
      </p:sp>
    </p:spTree>
    <p:extLst>
      <p:ext uri="{BB962C8B-B14F-4D97-AF65-F5344CB8AC3E}">
        <p14:creationId xmlns:p14="http://schemas.microsoft.com/office/powerpoint/2010/main" val="69341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61846"/>
          <a:stretch/>
        </p:blipFill>
        <p:spPr>
          <a:xfrm>
            <a:off x="852559" y="1911637"/>
            <a:ext cx="3033340" cy="38981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Don’t Know World Size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3" t="12552" r="49524"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4233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233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68333" y="1399443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91527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6"/>
          <a:stretch/>
        </p:blipFill>
        <p:spPr>
          <a:xfrm>
            <a:off x="2137833" y="1467788"/>
            <a:ext cx="4106334" cy="2031768"/>
          </a:xfrm>
          <a:prstGeom prst="rect">
            <a:avLst/>
          </a:prstGeom>
        </p:spPr>
      </p:pic>
      <p:pic>
        <p:nvPicPr>
          <p:cNvPr id="6" name="Picture 5" descr="Screen Shot 2016-06-20 at 11.02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08" y="3909011"/>
            <a:ext cx="6172859" cy="2633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1723" y="870066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Before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45566" y="900522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254501" y="1100899"/>
            <a:ext cx="0" cy="2525889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1556" y="3748425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84123" y="3499556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Before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97966" y="348544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Work in Any World</a:t>
            </a:r>
          </a:p>
        </p:txBody>
      </p:sp>
    </p:spTree>
    <p:extLst>
      <p:ext uri="{BB962C8B-B14F-4D97-AF65-F5344CB8AC3E}">
        <p14:creationId xmlns:p14="http://schemas.microsoft.com/office/powerpoint/2010/main" val="2086461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Avant de commencer: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Des questions sur Karel?</a:t>
            </a:r>
          </a:p>
        </p:txBody>
      </p:sp>
    </p:spTree>
    <p:extLst>
      <p:ext uri="{BB962C8B-B14F-4D97-AF65-F5344CB8AC3E}">
        <p14:creationId xmlns:p14="http://schemas.microsoft.com/office/powerpoint/2010/main" val="1469816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While Loop</a:t>
            </a:r>
          </a:p>
        </p:txBody>
      </p:sp>
    </p:spTree>
    <p:extLst>
      <p:ext uri="{BB962C8B-B14F-4D97-AF65-F5344CB8AC3E}">
        <p14:creationId xmlns:p14="http://schemas.microsoft.com/office/powerpoint/2010/main" val="2497541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75127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i="1" dirty="0">
                <a:latin typeface="Courier"/>
                <a:cs typeface="Courier"/>
              </a:rPr>
              <a:t>condition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i="1" dirty="0">
                <a:latin typeface="Courier"/>
                <a:cs typeface="Courier"/>
              </a:rPr>
              <a:t>code to repeat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While Loop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54351" y="5289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22248" y="2524426"/>
            <a:ext cx="46841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u="sng" dirty="0">
                <a:solidFill>
                  <a:srgbClr val="FF0000"/>
                </a:solidFill>
              </a:rPr>
              <a:t>Check the condition</a:t>
            </a:r>
          </a:p>
          <a:p>
            <a:pPr algn="r"/>
            <a:r>
              <a:rPr lang="en-US" sz="2200" b="1" dirty="0">
                <a:solidFill>
                  <a:srgbClr val="FF0000"/>
                </a:solidFill>
              </a:rPr>
              <a:t>True -&gt; execute</a:t>
            </a:r>
          </a:p>
          <a:p>
            <a:pPr algn="r"/>
            <a:endParaRPr lang="en-US" sz="2200" b="1" dirty="0">
              <a:solidFill>
                <a:srgbClr val="FF0000"/>
              </a:solidFill>
            </a:endParaRPr>
          </a:p>
          <a:p>
            <a:pPr algn="r"/>
            <a:r>
              <a:rPr lang="en-US" sz="2200" b="1" u="sng" dirty="0">
                <a:solidFill>
                  <a:srgbClr val="FF0000"/>
                </a:solidFill>
              </a:rPr>
              <a:t>Check the condition</a:t>
            </a:r>
          </a:p>
          <a:p>
            <a:pPr algn="r"/>
            <a:r>
              <a:rPr lang="en-US" sz="2200" b="1" dirty="0">
                <a:solidFill>
                  <a:srgbClr val="FF0000"/>
                </a:solidFill>
              </a:rPr>
              <a:t>True -&gt; execute</a:t>
            </a:r>
          </a:p>
          <a:p>
            <a:pPr algn="r"/>
            <a:endParaRPr lang="en-US" sz="2200" b="1" dirty="0">
              <a:solidFill>
                <a:srgbClr val="FF0000"/>
              </a:solidFill>
            </a:endParaRPr>
          </a:p>
          <a:p>
            <a:pPr algn="r"/>
            <a:r>
              <a:rPr lang="en-US" sz="2200" b="1" dirty="0">
                <a:solidFill>
                  <a:srgbClr val="FF0000"/>
                </a:solidFill>
              </a:rPr>
              <a:t>….</a:t>
            </a:r>
          </a:p>
          <a:p>
            <a:pPr algn="r"/>
            <a:endParaRPr lang="en-US" sz="2200" b="1" dirty="0">
              <a:solidFill>
                <a:srgbClr val="FF0000"/>
              </a:solidFill>
            </a:endParaRPr>
          </a:p>
          <a:p>
            <a:pPr algn="r"/>
            <a:r>
              <a:rPr lang="en-US" sz="2200" b="1" u="sng" dirty="0">
                <a:solidFill>
                  <a:srgbClr val="FF0000"/>
                </a:solidFill>
              </a:rPr>
              <a:t>Check the condition</a:t>
            </a:r>
          </a:p>
          <a:p>
            <a:pPr algn="r"/>
            <a:r>
              <a:rPr lang="en-US" sz="2200" b="1" dirty="0">
                <a:solidFill>
                  <a:srgbClr val="FF0000"/>
                </a:solidFill>
              </a:rPr>
              <a:t>False-&gt; don’t execute.</a:t>
            </a:r>
          </a:p>
          <a:p>
            <a:pPr algn="r"/>
            <a:r>
              <a:rPr lang="en-US" sz="2200" b="1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en-US" sz="2200" b="1" dirty="0">
                <a:solidFill>
                  <a:srgbClr val="FF0000"/>
                </a:solidFill>
              </a:rPr>
              <a:t>Continue the rest of the program</a:t>
            </a:r>
          </a:p>
        </p:txBody>
      </p:sp>
    </p:spTree>
    <p:extLst>
      <p:ext uri="{BB962C8B-B14F-4D97-AF65-F5344CB8AC3E}">
        <p14:creationId xmlns:p14="http://schemas.microsoft.com/office/powerpoint/2010/main" val="252807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04692" y="3572022"/>
            <a:ext cx="3742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Any guess what this code will </a:t>
            </a:r>
            <a:r>
              <a:rPr lang="en-US" sz="2800" b="1">
                <a:solidFill>
                  <a:srgbClr val="FF0000"/>
                </a:solidFill>
              </a:rPr>
              <a:t>do?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61057" y="4737318"/>
            <a:ext cx="26150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How should we modify it to have beepers on the line?  </a:t>
            </a:r>
          </a:p>
        </p:txBody>
      </p:sp>
    </p:spTree>
    <p:extLst>
      <p:ext uri="{BB962C8B-B14F-4D97-AF65-F5344CB8AC3E}">
        <p14:creationId xmlns:p14="http://schemas.microsoft.com/office/powerpoint/2010/main" val="14361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51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6455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90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16088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Screen Shot 2016-06-20 at 11.42.01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6"/>
          <a:stretch/>
        </p:blipFill>
        <p:spPr>
          <a:xfrm>
            <a:off x="2573865" y="5630334"/>
            <a:ext cx="3499555" cy="973666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384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34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66888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33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5044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6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076221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3" name="Picture 2" descr="Screen Shot 2016-06-20 at 11.55.4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66" y="5651902"/>
            <a:ext cx="3287890" cy="94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47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97" y="1008095"/>
            <a:ext cx="6591300" cy="49657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Puiser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l’eau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Karel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93273" y="5989035"/>
            <a:ext cx="634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Avez-vous</a:t>
            </a:r>
            <a:r>
              <a:rPr lang="en-US" sz="2400" b="1" dirty="0"/>
              <a:t> </a:t>
            </a:r>
            <a:r>
              <a:rPr lang="en-US" sz="2400" b="1" dirty="0" err="1"/>
              <a:t>eu</a:t>
            </a:r>
            <a:r>
              <a:rPr lang="en-US" sz="2400" b="1" dirty="0"/>
              <a:t> du mal </a:t>
            </a:r>
            <a:r>
              <a:rPr lang="en-US" sz="2400" b="1" dirty="0" err="1"/>
              <a:t>à</a:t>
            </a:r>
            <a:r>
              <a:rPr lang="en-US" sz="2400" b="1" dirty="0"/>
              <a:t> </a:t>
            </a:r>
            <a:r>
              <a:rPr lang="en-US" sz="2400" b="1" dirty="0" err="1"/>
              <a:t>accomplir</a:t>
            </a:r>
            <a:r>
              <a:rPr lang="en-US" sz="2400" b="1" dirty="0"/>
              <a:t> </a:t>
            </a:r>
            <a:r>
              <a:rPr lang="en-US" sz="2400" b="1" dirty="0" err="1"/>
              <a:t>cette</a:t>
            </a:r>
            <a:r>
              <a:rPr lang="en-US" sz="2400" b="1" dirty="0"/>
              <a:t> </a:t>
            </a:r>
            <a:r>
              <a:rPr lang="en-US" sz="2400" b="1" dirty="0" err="1"/>
              <a:t>tâche</a:t>
            </a:r>
            <a:r>
              <a:rPr lang="en-US" sz="2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8247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21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927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11855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3" name="Picture 2" descr="Screen Shot 2016-06-20 at 11.57.4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645166"/>
            <a:ext cx="3413688" cy="90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9" name="Picture 8" descr="Screen Shot 2016-06-20 at 11.58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22" y="5711593"/>
            <a:ext cx="3358445" cy="8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9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6455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9" name="Picture 8" descr="Screen Shot 2016-06-20 at 11.58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22" y="5711593"/>
            <a:ext cx="3358445" cy="8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39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420511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3" name="Picture 2" descr="Screen Shot 2016-06-20 at 11.59.3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70" y="5729111"/>
            <a:ext cx="3471329" cy="8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02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19777" y="1014748"/>
            <a:ext cx="2836333" cy="16240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Repeat Process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Which Loop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8065" y="4765482"/>
            <a:ext cx="2836333" cy="1624029"/>
          </a:xfrm>
          <a:prstGeom prst="round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For Loop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681132" y="5024340"/>
            <a:ext cx="2836333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While Loop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271889" y="2638777"/>
            <a:ext cx="1478843" cy="1876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97120" y="2638777"/>
            <a:ext cx="1463324" cy="2257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00667" y="2836331"/>
            <a:ext cx="191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Know how many times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36733" y="2836331"/>
            <a:ext cx="191911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Don</a:t>
            </a:r>
            <a:r>
              <a:rPr lang="uk-UA" sz="2400" b="1" dirty="0"/>
              <a:t>’</a:t>
            </a:r>
            <a:r>
              <a:rPr lang="en-US" sz="2400" b="1" dirty="0"/>
              <a:t>t</a:t>
            </a:r>
            <a:r>
              <a:rPr lang="en-US" sz="2400" dirty="0"/>
              <a:t> know how many times</a:t>
            </a:r>
          </a:p>
        </p:txBody>
      </p:sp>
    </p:spTree>
    <p:extLst>
      <p:ext uri="{BB962C8B-B14F-4D97-AF65-F5344CB8AC3E}">
        <p14:creationId xmlns:p14="http://schemas.microsoft.com/office/powerpoint/2010/main" val="529303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What if you only want to perform a single loop based on a condition?</a:t>
            </a:r>
          </a:p>
        </p:txBody>
      </p:sp>
    </p:spTree>
    <p:extLst>
      <p:ext uri="{BB962C8B-B14F-4D97-AF65-F5344CB8AC3E}">
        <p14:creationId xmlns:p14="http://schemas.microsoft.com/office/powerpoint/2010/main" val="1722679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If statement</a:t>
            </a:r>
          </a:p>
        </p:txBody>
      </p:sp>
    </p:spTree>
    <p:extLst>
      <p:ext uri="{BB962C8B-B14F-4D97-AF65-F5344CB8AC3E}">
        <p14:creationId xmlns:p14="http://schemas.microsoft.com/office/powerpoint/2010/main" val="1679534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of an if statement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i="1" dirty="0">
                <a:latin typeface="Courier"/>
                <a:cs typeface="Courier"/>
              </a:rPr>
              <a:t>condition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i="1" dirty="0">
                <a:latin typeface="Courier"/>
                <a:cs typeface="Courier"/>
              </a:rPr>
              <a:t>code to run if condition is true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</a:p>
        </p:txBody>
      </p:sp>
    </p:spTree>
    <p:extLst>
      <p:ext uri="{BB962C8B-B14F-4D97-AF65-F5344CB8AC3E}">
        <p14:creationId xmlns:p14="http://schemas.microsoft.com/office/powerpoint/2010/main" val="4111293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Vous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savez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comment faire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à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Karel la Grande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de Conakry</a:t>
            </a:r>
          </a:p>
        </p:txBody>
      </p:sp>
      <p:pic>
        <p:nvPicPr>
          <p:cNvPr id="2" name="Picture 1" descr="Screen Shot 2016-06-20 at 10.48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949" y="2426343"/>
            <a:ext cx="4564025" cy="3398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F1CFA-E412-1D44-8398-944A152C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4" y="2426344"/>
            <a:ext cx="4537476" cy="339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88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CSBridgeStudent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of an if statement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youAreInCSBridge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raiseYourHand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24554" y="4375053"/>
            <a:ext cx="5387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Assume yourself as </a:t>
            </a:r>
            <a:r>
              <a:rPr lang="en-US" sz="3200" b="1" dirty="0" err="1">
                <a:solidFill>
                  <a:srgbClr val="FF0000"/>
                </a:solidFill>
              </a:rPr>
              <a:t>Karel</a:t>
            </a:r>
            <a:r>
              <a:rPr lang="en-US" sz="3200" b="1" dirty="0">
                <a:solidFill>
                  <a:srgbClr val="FF0000"/>
                </a:solidFill>
              </a:rPr>
              <a:t> and execute this program!</a:t>
            </a:r>
          </a:p>
        </p:txBody>
      </p:sp>
    </p:spTree>
    <p:extLst>
      <p:ext uri="{BB962C8B-B14F-4D97-AF65-F5344CB8AC3E}">
        <p14:creationId xmlns:p14="http://schemas.microsoft.com/office/powerpoint/2010/main" val="2546561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1833432"/>
            <a:ext cx="9677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Let’s teach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Karel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to be </a:t>
            </a:r>
            <a:r>
              <a:rPr lang="en-US" sz="3600">
                <a:solidFill>
                  <a:schemeClr val="bg1"/>
                </a:solidFill>
                <a:latin typeface="Courier"/>
                <a:cs typeface="Courier"/>
              </a:rPr>
              <a:t>more carefully 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and stop killing itself  trying to go through the walls.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>
                <a:solidFill>
                  <a:srgbClr val="FFFF00"/>
                </a:solidFill>
                <a:latin typeface="Courier"/>
                <a:cs typeface="Courier"/>
              </a:rPr>
              <a:t>Could there be a safer way to move?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42639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safeMove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>
                <a:latin typeface="Courier"/>
                <a:cs typeface="Courier"/>
              </a:rPr>
              <a:t>safeMove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</a:p>
        </p:txBody>
      </p:sp>
    </p:spTree>
    <p:extLst>
      <p:ext uri="{BB962C8B-B14F-4D97-AF65-F5344CB8AC3E}">
        <p14:creationId xmlns:p14="http://schemas.microsoft.com/office/powerpoint/2010/main" val="1815374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43782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We can also specify what will happens if the condition is false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917"/>
          <a:stretch/>
        </p:blipFill>
        <p:spPr>
          <a:xfrm>
            <a:off x="1800665" y="1856705"/>
            <a:ext cx="6030765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01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43782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If else statement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469" y="1603488"/>
            <a:ext cx="6181956" cy="478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04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1833432"/>
            <a:ext cx="9677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Karel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goes to the army: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571500" indent="-571500" algn="ctr">
              <a:buFontTx/>
              <a:buChar char="-"/>
            </a:pP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If there is beeper take it</a:t>
            </a:r>
          </a:p>
          <a:p>
            <a:pPr marL="571500" indent="-571500" algn="ctr">
              <a:buFontTx/>
              <a:buChar char="-"/>
            </a:pP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If there is no beeper put one</a:t>
            </a:r>
          </a:p>
          <a:p>
            <a:pPr marL="571500" indent="-571500" algn="ctr">
              <a:buFontTx/>
              <a:buChar char="-"/>
            </a:pP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>
                <a:solidFill>
                  <a:srgbClr val="FFFF00"/>
                </a:solidFill>
                <a:latin typeface="Courier"/>
                <a:cs typeface="Courier"/>
              </a:rPr>
              <a:t>… silly? That’s the point!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37858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invertBeeper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>
                <a:latin typeface="Courier"/>
                <a:cs typeface="Courier"/>
              </a:rPr>
              <a:t>invertBeeper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beeperPresent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else</a:t>
            </a:r>
            <a:r>
              <a:rPr lang="en-US" sz="2200" dirty="0">
                <a:solidFill>
                  <a:srgbClr val="660067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/ Else Statement</a:t>
            </a:r>
          </a:p>
        </p:txBody>
      </p:sp>
    </p:spTree>
    <p:extLst>
      <p:ext uri="{BB962C8B-B14F-4D97-AF65-F5344CB8AC3E}">
        <p14:creationId xmlns:p14="http://schemas.microsoft.com/office/powerpoint/2010/main" val="1055418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Conditions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34533"/>
            <a:ext cx="8077200" cy="5780015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3703320" y="2072640"/>
            <a:ext cx="624840" cy="274320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73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Your tasks this afternoon</a:t>
            </a:r>
          </a:p>
        </p:txBody>
      </p:sp>
    </p:spTree>
    <p:extLst>
      <p:ext uri="{BB962C8B-B14F-4D97-AF65-F5344CB8AC3E}">
        <p14:creationId xmlns:p14="http://schemas.microsoft.com/office/powerpoint/2010/main" val="3192353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Program Build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Efes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 descr="Screen Shot 2016-06-20 at 10.48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6" y="1007813"/>
            <a:ext cx="78867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9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C’est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amusant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!...</a:t>
            </a:r>
          </a:p>
        </p:txBody>
      </p:sp>
    </p:spTree>
    <p:extLst>
      <p:ext uri="{BB962C8B-B14F-4D97-AF65-F5344CB8AC3E}">
        <p14:creationId xmlns:p14="http://schemas.microsoft.com/office/powerpoint/2010/main" val="16329536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Mountain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232" y="2582334"/>
            <a:ext cx="2820055" cy="2850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52" y="2582334"/>
            <a:ext cx="2842770" cy="2854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0781" y="1752243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Before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86122" y="1717430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542340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11" y="3534297"/>
            <a:ext cx="8198556" cy="2662942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Mountain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93333" y="1296971"/>
            <a:ext cx="6096000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Should work on a world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of any size </a:t>
            </a:r>
            <a:r>
              <a:rPr lang="en-US" sz="3200" dirty="0">
                <a:solidFill>
                  <a:schemeClr val="tx1"/>
                </a:solidFill>
                <a:sym typeface="Wingdings"/>
              </a:rPr>
              <a:t>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659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3. Random Painter</a:t>
            </a:r>
          </a:p>
        </p:txBody>
      </p:sp>
      <p:pic>
        <p:nvPicPr>
          <p:cNvPr id="4" name="Picture 3" descr="Screen Shot 2016-06-20 at 11.18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9818"/>
            <a:ext cx="9144000" cy="36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06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What if I finish early?</a:t>
            </a:r>
          </a:p>
        </p:txBody>
      </p:sp>
    </p:spTree>
    <p:extLst>
      <p:ext uri="{BB962C8B-B14F-4D97-AF65-F5344CB8AC3E}">
        <p14:creationId xmlns:p14="http://schemas.microsoft.com/office/powerpoint/2010/main" val="7465254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52211"/>
            <a:ext cx="9144000" cy="6353577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6921304" y="182877"/>
            <a:ext cx="970671" cy="633046"/>
          </a:xfrm>
          <a:prstGeom prst="lef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47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…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mais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un robot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doit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se preparer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aux dangers du monde</a:t>
            </a:r>
          </a:p>
        </p:txBody>
      </p:sp>
    </p:spTree>
    <p:extLst>
      <p:ext uri="{BB962C8B-B14F-4D97-AF65-F5344CB8AC3E}">
        <p14:creationId xmlns:p14="http://schemas.microsoft.com/office/powerpoint/2010/main" val="1955917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rolFlow_robotFail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76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7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108784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…sensibilization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à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l’environnement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peux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sauver</a:t>
            </a:r>
            <a:r>
              <a:rPr lang="en-US" sz="3600">
                <a:solidFill>
                  <a:schemeClr val="bg1"/>
                </a:solidFill>
                <a:latin typeface="Courier"/>
                <a:cs typeface="Courier"/>
              </a:rPr>
              <a:t> des vies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97408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1087844"/>
            <a:ext cx="9677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…awareness about the environment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would save lives 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err="1">
                <a:solidFill>
                  <a:schemeClr val="bg2"/>
                </a:solidFill>
                <a:latin typeface="Courier"/>
                <a:cs typeface="Courier"/>
              </a:rPr>
              <a:t>Karel</a:t>
            </a:r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 should know how to:</a:t>
            </a:r>
          </a:p>
          <a:p>
            <a:pPr algn="ctr"/>
            <a:endParaRPr lang="en-US" sz="3600" dirty="0">
              <a:solidFill>
                <a:schemeClr val="bg2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…count the steps</a:t>
            </a:r>
          </a:p>
          <a:p>
            <a:pPr algn="ctr"/>
            <a:endParaRPr lang="en-US" sz="36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04134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1401</Words>
  <Application>Microsoft Macintosh PowerPoint</Application>
  <PresentationFormat>On-screen Show (4:3)</PresentationFormat>
  <Paragraphs>482</Paragraphs>
  <Slides>54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Century Gothic</vt:lpstr>
      <vt:lpstr>Courier</vt:lpstr>
      <vt:lpstr>Monaco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Lisa Einstein</cp:lastModifiedBy>
  <cp:revision>43</cp:revision>
  <dcterms:created xsi:type="dcterms:W3CDTF">2016-06-20T07:42:18Z</dcterms:created>
  <dcterms:modified xsi:type="dcterms:W3CDTF">2019-06-29T21:50:06Z</dcterms:modified>
</cp:coreProperties>
</file>